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5" r:id="rId4"/>
    <p:sldId id="262" r:id="rId5"/>
    <p:sldId id="264" r:id="rId6"/>
    <p:sldId id="266" r:id="rId7"/>
    <p:sldId id="267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2102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 smtClean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32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400" cap="small" dirty="0"/>
              <a:t>Web-based application for the visualisation and analysis of the alpha citizen science study in Lagos, Nigeria</a:t>
            </a:r>
            <a:endParaRPr lang="es-CO" sz="2400" cap="small" dirty="0"/>
          </a:p>
          <a:p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55514" y="5408930"/>
            <a:ext cx="7772400" cy="58166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Software Engineering for </a:t>
            </a:r>
            <a:r>
              <a:rPr lang="it-IT" dirty="0" smtClean="0">
                <a:solidFill>
                  <a:schemeClr val="bg1"/>
                </a:solidFill>
              </a:rPr>
              <a:t>Geoinformatics - 2021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" y="6004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Group 4 </a:t>
            </a:r>
            <a:r>
              <a:rPr lang="it-IT" sz="2000" dirty="0" smtClean="0">
                <a:solidFill>
                  <a:schemeClr val="bg1"/>
                </a:solidFill>
              </a:rPr>
              <a:t>: M</a:t>
            </a:r>
            <a:r>
              <a:rPr lang="it-IT" sz="2000" dirty="0">
                <a:solidFill>
                  <a:schemeClr val="bg1"/>
                </a:solidFill>
              </a:rPr>
              <a:t>. Abd Alslam, M. Abdalla Eldouma, </a:t>
            </a:r>
            <a:r>
              <a:rPr lang="it-IT" sz="2000" dirty="0" smtClean="0">
                <a:solidFill>
                  <a:schemeClr val="bg1"/>
                </a:solidFill>
              </a:rPr>
              <a:t>D</a:t>
            </a:r>
            <a:r>
              <a:rPr lang="it-IT" sz="2000" dirty="0">
                <a:solidFill>
                  <a:schemeClr val="bg1"/>
                </a:solidFill>
              </a:rPr>
              <a:t>. Aguirre, L. </a:t>
            </a:r>
            <a:r>
              <a:rPr lang="it-IT" sz="2000" dirty="0" smtClean="0">
                <a:solidFill>
                  <a:schemeClr val="bg1"/>
                </a:solidFill>
              </a:rPr>
              <a:t>Dragun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8" y="1251593"/>
            <a:ext cx="5404104" cy="23051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0896"/>
            <a:ext cx="8581043" cy="668670"/>
          </a:xfrm>
        </p:spPr>
        <p:txBody>
          <a:bodyPr/>
          <a:lstStyle/>
          <a:p>
            <a:pPr algn="ctr"/>
            <a:r>
              <a:rPr lang="it-IT" dirty="0" smtClean="0"/>
              <a:t>CONTEXTUALIZATION: THE ALPHA STUDY IN LAGOS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337560"/>
            <a:ext cx="8323726" cy="2788603"/>
          </a:xfrm>
        </p:spPr>
        <p:txBody>
          <a:bodyPr>
            <a:normAutofit lnSpcReduction="10000"/>
          </a:bodyPr>
          <a:lstStyle/>
          <a:p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Active citizens claiming </a:t>
            </a:r>
            <a:r>
              <a:rPr lang="en-GB" sz="2000" dirty="0"/>
              <a:t>public space </a:t>
            </a:r>
            <a:r>
              <a:rPr lang="en-GB" sz="2000" dirty="0" smtClean="0"/>
              <a:t>for exercise (</a:t>
            </a:r>
            <a:r>
              <a:rPr lang="en-GB" sz="2000" dirty="0" err="1" smtClean="0"/>
              <a:t>ALPhA</a:t>
            </a:r>
            <a:r>
              <a:rPr lang="en-GB" sz="2000" dirty="0" smtClean="0"/>
              <a:t> spaces)</a:t>
            </a:r>
          </a:p>
          <a:p>
            <a:pPr algn="ctr"/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Study to understand </a:t>
            </a:r>
            <a:r>
              <a:rPr lang="en-GB" sz="2000" dirty="0"/>
              <a:t>the types of </a:t>
            </a:r>
            <a:r>
              <a:rPr lang="en-GB" sz="2000" dirty="0" smtClean="0"/>
              <a:t>spaces, </a:t>
            </a:r>
            <a:r>
              <a:rPr lang="en-GB" sz="2000" dirty="0"/>
              <a:t>the experiences of </a:t>
            </a:r>
            <a:r>
              <a:rPr lang="en-GB" sz="2000" dirty="0" smtClean="0"/>
              <a:t>people, </a:t>
            </a:r>
            <a:r>
              <a:rPr lang="en-GB" sz="2000" dirty="0"/>
              <a:t>and the </a:t>
            </a:r>
            <a:r>
              <a:rPr lang="en-GB" sz="2000" dirty="0" smtClean="0"/>
              <a:t>safety </a:t>
            </a:r>
            <a:r>
              <a:rPr lang="en-GB" sz="2000" dirty="0"/>
              <a:t>and injury risk </a:t>
            </a:r>
            <a:r>
              <a:rPr lang="en-GB" sz="2000" dirty="0" smtClean="0"/>
              <a:t>exposures.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C</a:t>
            </a:r>
            <a:r>
              <a:rPr lang="en-GB" sz="2000" dirty="0" smtClean="0"/>
              <a:t>ommunity-led </a:t>
            </a:r>
            <a:r>
              <a:rPr lang="en-GB" sz="2000" dirty="0"/>
              <a:t>network that generates </a:t>
            </a:r>
            <a:r>
              <a:rPr lang="en-GB" sz="2000" dirty="0" smtClean="0"/>
              <a:t>contextually l</a:t>
            </a:r>
            <a:r>
              <a:rPr lang="en-GB" sz="2000" dirty="0" smtClean="0"/>
              <a:t>ocal evidence for the </a:t>
            </a:r>
            <a:r>
              <a:rPr lang="en-GB" sz="2000" dirty="0"/>
              <a:t>re-design of urban </a:t>
            </a:r>
            <a:r>
              <a:rPr lang="en-GB" sz="2000" dirty="0" smtClean="0"/>
              <a:t>infrastructure.</a:t>
            </a:r>
            <a:endParaRPr lang="it-IT" sz="2000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2608"/>
            <a:ext cx="8581043" cy="686958"/>
          </a:xfrm>
        </p:spPr>
        <p:txBody>
          <a:bodyPr/>
          <a:lstStyle/>
          <a:p>
            <a:pPr algn="ctr"/>
            <a:r>
              <a:rPr lang="it-IT" dirty="0" smtClean="0"/>
              <a:t>CONTEXTUALIZATION: THE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563112"/>
            <a:ext cx="8323726" cy="2402089"/>
          </a:xfrm>
        </p:spPr>
        <p:txBody>
          <a:bodyPr>
            <a:normAutofit/>
          </a:bodyPr>
          <a:lstStyle/>
          <a:p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→ Data retrieval REST API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→ Clean Up (Columns, Outliers)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→ </a:t>
            </a:r>
            <a:r>
              <a:rPr lang="en-GB" sz="2000" dirty="0" err="1" smtClean="0"/>
              <a:t>Geodatabase</a:t>
            </a:r>
            <a:r>
              <a:rPr lang="en-GB" sz="2000" dirty="0" smtClean="0"/>
              <a:t> </a:t>
            </a:r>
            <a:r>
              <a:rPr lang="en-GB" sz="2000" dirty="0" err="1" smtClean="0"/>
              <a:t>PostgreSQL</a:t>
            </a:r>
            <a:r>
              <a:rPr lang="en-GB" sz="2000" dirty="0" smtClean="0"/>
              <a:t> (</a:t>
            </a:r>
            <a:r>
              <a:rPr lang="en-GB" sz="2000" dirty="0" err="1" smtClean="0"/>
              <a:t>PostGIS</a:t>
            </a:r>
            <a:r>
              <a:rPr lang="en-GB" sz="2000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 smtClean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" y="1300480"/>
            <a:ext cx="5126107" cy="156716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83" y="1456436"/>
            <a:ext cx="2581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10 Grupo"/>
          <p:cNvGrpSpPr/>
          <p:nvPr/>
        </p:nvGrpSpPr>
        <p:grpSpPr>
          <a:xfrm>
            <a:off x="5593080" y="3563112"/>
            <a:ext cx="3550920" cy="2019703"/>
            <a:chOff x="5593080" y="3563112"/>
            <a:chExt cx="3550920" cy="2019703"/>
          </a:xfrm>
        </p:grpSpPr>
        <p:grpSp>
          <p:nvGrpSpPr>
            <p:cNvPr id="9" name="8 Grupo"/>
            <p:cNvGrpSpPr/>
            <p:nvPr/>
          </p:nvGrpSpPr>
          <p:grpSpPr>
            <a:xfrm>
              <a:off x="5593080" y="3563112"/>
              <a:ext cx="3550920" cy="2019703"/>
              <a:chOff x="5495544" y="3465576"/>
              <a:chExt cx="3550920" cy="2019703"/>
            </a:xfrm>
          </p:grpSpPr>
          <p:pic>
            <p:nvPicPr>
              <p:cNvPr id="7" name="6 Imagen" descr="Recorte de pantalla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544" y="3465576"/>
                <a:ext cx="2314163" cy="966676"/>
              </a:xfrm>
              <a:prstGeom prst="rect">
                <a:avLst/>
              </a:prstGeom>
            </p:spPr>
          </p:pic>
          <p:pic>
            <p:nvPicPr>
              <p:cNvPr id="8" name="7 Imagen" descr="Recorte de pantalla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200"/>
              <a:stretch/>
            </p:blipFill>
            <p:spPr>
              <a:xfrm>
                <a:off x="5495544" y="4641250"/>
                <a:ext cx="3550920" cy="844029"/>
              </a:xfrm>
              <a:prstGeom prst="rect">
                <a:avLst/>
              </a:prstGeom>
            </p:spPr>
          </p:pic>
        </p:grpSp>
        <p:sp>
          <p:nvSpPr>
            <p:cNvPr id="10" name="9 CuadroTexto"/>
            <p:cNvSpPr txBox="1"/>
            <p:nvPr/>
          </p:nvSpPr>
          <p:spPr>
            <a:xfrm>
              <a:off x="6750161" y="4481020"/>
              <a:ext cx="55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 smtClean="0"/>
                <a:t>(…)</a:t>
              </a:r>
              <a:endParaRPr lang="es-CO" sz="1400" dirty="0"/>
            </a:p>
          </p:txBody>
        </p:sp>
      </p:grpSp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96" y="2694970"/>
            <a:ext cx="2101864" cy="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4170672"/>
            <a:ext cx="3149600" cy="194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65760"/>
            <a:ext cx="8581043" cy="613806"/>
          </a:xfrm>
        </p:spPr>
        <p:txBody>
          <a:bodyPr/>
          <a:lstStyle/>
          <a:p>
            <a:pPr algn="ctr"/>
            <a:r>
              <a:rPr lang="it-IT" dirty="0" smtClean="0"/>
              <a:t>REQUIREMENT ANALYSIS AND SPECIFICATION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325653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it-IT" dirty="0" smtClean="0"/>
              <a:t>Users: </a:t>
            </a:r>
            <a:r>
              <a:rPr lang="en-GB" dirty="0"/>
              <a:t>citizens of </a:t>
            </a:r>
            <a:r>
              <a:rPr lang="en-GB" dirty="0" smtClean="0"/>
              <a:t>Lagos (active/passive), </a:t>
            </a:r>
            <a:r>
              <a:rPr lang="en-GB" dirty="0"/>
              <a:t>policymakers, urban planners, researchers, </a:t>
            </a:r>
            <a:r>
              <a:rPr lang="en-GB" dirty="0" smtClean="0"/>
              <a:t>NGOs…</a:t>
            </a:r>
          </a:p>
          <a:p>
            <a:endParaRPr lang="en-GB" dirty="0" smtClean="0"/>
          </a:p>
          <a:p>
            <a:pPr marL="342900" indent="-342900" algn="just">
              <a:buFont typeface="Wingdings" pitchFamily="2" charset="2"/>
              <a:buChar char="v"/>
            </a:pPr>
            <a:r>
              <a:rPr lang="it-IT" dirty="0" smtClean="0"/>
              <a:t>Goal: contribute to the </a:t>
            </a:r>
            <a:r>
              <a:rPr lang="en-GB" dirty="0" smtClean="0"/>
              <a:t>growth </a:t>
            </a:r>
            <a:r>
              <a:rPr lang="en-GB" dirty="0"/>
              <a:t>of the community-led </a:t>
            </a:r>
            <a:r>
              <a:rPr lang="en-GB" dirty="0" smtClean="0"/>
              <a:t>network</a:t>
            </a:r>
          </a:p>
          <a:p>
            <a:endParaRPr lang="en-GB" dirty="0" smtClean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dirty="0" smtClean="0"/>
              <a:t>Objective: Allow interactive and customizable data visualization to user needs and encourage contribution to the project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 descr="C:\Users\daene\AppData\Local\Microsoft\Windows\INetCache\IE\T6LDEGB6\circle-159252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93" y="4521168"/>
            <a:ext cx="2909887" cy="145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6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 smtClean="0"/>
              <a:t>SYSTEM DESIGN OVERVIEW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6" y="1493520"/>
            <a:ext cx="935582" cy="452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47" y="2269488"/>
            <a:ext cx="23145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073522" y="1854040"/>
            <a:ext cx="19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BROWSER - CLIENT</a:t>
            </a:r>
            <a:endParaRPr lang="es-CO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97" y="4527706"/>
            <a:ext cx="8286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772160" y="2854960"/>
            <a:ext cx="9144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1162748" y="3758407"/>
            <a:ext cx="554299" cy="572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971546" y="565396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DBMS</a:t>
            </a:r>
            <a:endParaRPr lang="es-CO" dirty="0"/>
          </a:p>
        </p:txBody>
      </p:sp>
      <p:sp>
        <p:nvSpPr>
          <p:cNvPr id="13" name="12 Rectángulo"/>
          <p:cNvSpPr/>
          <p:nvPr/>
        </p:nvSpPr>
        <p:spPr>
          <a:xfrm>
            <a:off x="4368800" y="214086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Web </a:t>
            </a:r>
            <a:r>
              <a:rPr lang="en-GB" dirty="0">
                <a:latin typeface="Arial" pitchFamily="34" charset="0"/>
                <a:cs typeface="Arial" pitchFamily="34" charset="0"/>
              </a:rPr>
              <a:t>browser as a client,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user request services </a:t>
            </a:r>
            <a:r>
              <a:rPr lang="en-GB" dirty="0">
                <a:latin typeface="Arial" pitchFamily="34" charset="0"/>
                <a:cs typeface="Arial" pitchFamily="34" charset="0"/>
              </a:rPr>
              <a:t>and resources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GB" dirty="0">
                <a:latin typeface="Arial" pitchFamily="34" charset="0"/>
                <a:cs typeface="Arial" pitchFamily="34" charset="0"/>
              </a:rPr>
              <a:t>system displayed on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webpage.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Web server and </a:t>
            </a:r>
            <a:r>
              <a:rPr lang="en-GB" dirty="0">
                <a:latin typeface="Arial" pitchFamily="34" charset="0"/>
                <a:cs typeface="Arial" pitchFamily="34" charset="0"/>
              </a:rPr>
              <a:t>WSGI server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(Python) for </a:t>
            </a:r>
            <a:r>
              <a:rPr lang="en-GB" dirty="0">
                <a:latin typeface="Arial" pitchFamily="34" charset="0"/>
                <a:cs typeface="Arial" pitchFamily="34" charset="0"/>
              </a:rPr>
              <a:t>the client’s requests, serving, and performing the demanded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operations.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 smtClean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 smtClean="0">
                <a:latin typeface="Arial" pitchFamily="34" charset="0"/>
                <a:cs typeface="Arial" pitchFamily="34" charset="0"/>
              </a:rPr>
              <a:t>DBMS </a:t>
            </a:r>
            <a:r>
              <a:rPr lang="en-GB" dirty="0">
                <a:latin typeface="Arial" pitchFamily="34" charset="0"/>
                <a:cs typeface="Arial" pitchFamily="34" charset="0"/>
              </a:rPr>
              <a:t>that handles and interacts with the Epicollect5 database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GB" dirty="0">
                <a:latin typeface="Arial" pitchFamily="34" charset="0"/>
                <a:cs typeface="Arial" pitchFamily="34" charset="0"/>
              </a:rPr>
              <a:t>other databases such </a:t>
            </a:r>
            <a:r>
              <a:rPr lang="en-GB" dirty="0" smtClean="0">
                <a:latin typeface="Arial" pitchFamily="34" charset="0"/>
                <a:cs typeface="Arial" pitchFamily="34" charset="0"/>
              </a:rPr>
              <a:t>as the system tables.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 smtClean="0"/>
              <a:t>SYSTEM DESIGN FUNCTIONAL SPECIFICATIONS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12 Rectángulo"/>
          <p:cNvSpPr/>
          <p:nvPr/>
        </p:nvSpPr>
        <p:spPr>
          <a:xfrm>
            <a:off x="288520" y="1439820"/>
            <a:ext cx="8581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mapping tool</a:t>
            </a:r>
            <a:r>
              <a:rPr lang="en-GB" dirty="0"/>
              <a:t>: comprising a base map layer (</a:t>
            </a:r>
            <a:r>
              <a:rPr lang="en-GB" dirty="0" smtClean="0"/>
              <a:t>OSM) </a:t>
            </a:r>
            <a:r>
              <a:rPr lang="en-GB" dirty="0"/>
              <a:t>displaying the </a:t>
            </a:r>
            <a:r>
              <a:rPr lang="en-GB" dirty="0" smtClean="0"/>
              <a:t>city. </a:t>
            </a:r>
            <a:r>
              <a:rPr lang="en-GB" dirty="0"/>
              <a:t>The map will be a dynamic element with which the user can </a:t>
            </a:r>
            <a:r>
              <a:rPr lang="en-GB" dirty="0" smtClean="0"/>
              <a:t>interact.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 smtClean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 smtClean="0"/>
              <a:t>At-a-glance-view </a:t>
            </a:r>
            <a:r>
              <a:rPr lang="en-GB" b="1" dirty="0"/>
              <a:t>(Dashboard)</a:t>
            </a:r>
            <a:r>
              <a:rPr lang="en-GB" dirty="0"/>
              <a:t>: of the attributes of the marked </a:t>
            </a:r>
            <a:r>
              <a:rPr lang="en-GB" dirty="0" err="1"/>
              <a:t>ALPhA</a:t>
            </a:r>
            <a:r>
              <a:rPr lang="en-GB" dirty="0"/>
              <a:t> sites. </a:t>
            </a:r>
            <a:endParaRPr lang="en-GB" dirty="0" smtClean="0"/>
          </a:p>
          <a:p>
            <a:pPr marL="342900" lvl="0" indent="-342900" algn="just">
              <a:buFont typeface="+mj-lt"/>
              <a:buAutoNum type="arabicPeriod"/>
            </a:pPr>
            <a:endParaRPr lang="en-GB" dirty="0" smtClean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 smtClean="0"/>
              <a:t>A </a:t>
            </a:r>
            <a:r>
              <a:rPr lang="en-GB" b="1" dirty="0"/>
              <a:t>data analysis tool</a:t>
            </a:r>
            <a:r>
              <a:rPr lang="en-GB" dirty="0"/>
              <a:t>: </a:t>
            </a:r>
            <a:r>
              <a:rPr lang="en-GB" dirty="0"/>
              <a:t>A</a:t>
            </a:r>
            <a:r>
              <a:rPr lang="en-GB" dirty="0" smtClean="0"/>
              <a:t>pplication </a:t>
            </a:r>
            <a:r>
              <a:rPr lang="en-GB" dirty="0"/>
              <a:t>of various filters will allow the user to display subsets of the data, based on their personal </a:t>
            </a:r>
            <a:r>
              <a:rPr lang="en-GB" dirty="0" smtClean="0"/>
              <a:t>needs.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 smtClean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 smtClean="0"/>
              <a:t>Individual </a:t>
            </a:r>
            <a:r>
              <a:rPr lang="en-GB" b="1" dirty="0"/>
              <a:t>presentation of </a:t>
            </a:r>
            <a:r>
              <a:rPr lang="en-GB" b="1" dirty="0" smtClean="0"/>
              <a:t>data: </a:t>
            </a:r>
            <a:r>
              <a:rPr lang="en-GB" dirty="0" smtClean="0"/>
              <a:t>In-the-map-view </a:t>
            </a:r>
            <a:r>
              <a:rPr lang="en-GB" dirty="0"/>
              <a:t>of the data nodes (filtered or </a:t>
            </a:r>
            <a:r>
              <a:rPr lang="en-GB" dirty="0" smtClean="0"/>
              <a:t>unfiltered), by </a:t>
            </a:r>
            <a:r>
              <a:rPr lang="en-GB" dirty="0"/>
              <a:t>clicking </a:t>
            </a:r>
            <a:r>
              <a:rPr lang="en-GB" dirty="0" smtClean="0"/>
              <a:t>it </a:t>
            </a:r>
            <a:r>
              <a:rPr lang="en-GB" dirty="0"/>
              <a:t>is redirected to a more extensive page of that </a:t>
            </a:r>
            <a:r>
              <a:rPr lang="en-GB" dirty="0" err="1"/>
              <a:t>ALPhA</a:t>
            </a:r>
            <a:r>
              <a:rPr lang="en-GB" dirty="0"/>
              <a:t> </a:t>
            </a:r>
            <a:r>
              <a:rPr lang="en-GB" dirty="0" smtClean="0"/>
              <a:t>space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b="1" dirty="0" smtClean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 smtClean="0"/>
              <a:t>A </a:t>
            </a:r>
            <a:r>
              <a:rPr lang="en-GB" b="1" dirty="0"/>
              <a:t>dynamic element</a:t>
            </a:r>
            <a:r>
              <a:rPr lang="en-GB" dirty="0"/>
              <a:t> </a:t>
            </a:r>
            <a:r>
              <a:rPr lang="en-GB" dirty="0" smtClean="0"/>
              <a:t>: weather forecast for the day.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 smtClean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 smtClean="0"/>
              <a:t>An incentive to contribute</a:t>
            </a:r>
            <a:r>
              <a:rPr lang="en-GB" dirty="0" smtClean="0"/>
              <a:t>: Section </a:t>
            </a:r>
            <a:r>
              <a:rPr lang="en-GB" dirty="0"/>
              <a:t>where the user shall receive further references and information on the objective of the </a:t>
            </a:r>
            <a:r>
              <a:rPr lang="en-GB" dirty="0" err="1"/>
              <a:t>ALPhA</a:t>
            </a:r>
            <a:r>
              <a:rPr lang="en-GB" dirty="0"/>
              <a:t> study and on the </a:t>
            </a:r>
            <a:r>
              <a:rPr lang="en-GB" dirty="0" smtClean="0"/>
              <a:t>organizers.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 smtClean="0"/>
              <a:t>SYSTEM DESIGN SCHEMA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" y="1300480"/>
            <a:ext cx="825707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79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235</TotalTime>
  <Words>380</Words>
  <Application>Microsoft Office PowerPoint</Application>
  <PresentationFormat>Presentación en pantalla (4:3)</PresentationFormat>
  <Paragraphs>47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POLI</vt:lpstr>
      <vt:lpstr>Titolo presentazione sottotitolo</vt:lpstr>
      <vt:lpstr>CONTEXTUALIZATION: THE ALPHA STUDY IN LAGOS</vt:lpstr>
      <vt:lpstr>CONTEXTUALIZATION: THE DATA</vt:lpstr>
      <vt:lpstr>REQUIREMENT ANALYSIS AND SPECIFICATION</vt:lpstr>
      <vt:lpstr>SYSTEM DESIGN OVERVIEW</vt:lpstr>
      <vt:lpstr>SYSTEM DESIGN FUNCTIONAL SPECIFICATIONS</vt:lpstr>
      <vt:lpstr>SYSTEM DESIGN SCHEMA</vt:lpstr>
    </vt:vector>
  </TitlesOfParts>
  <Company>Area Servizi 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daniel alberto aguirre nieto</cp:lastModifiedBy>
  <cp:revision>37</cp:revision>
  <dcterms:created xsi:type="dcterms:W3CDTF">2015-05-26T12:27:57Z</dcterms:created>
  <dcterms:modified xsi:type="dcterms:W3CDTF">2021-06-06T22:14:01Z</dcterms:modified>
</cp:coreProperties>
</file>